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3813"/>
            <a:ext cx="6189133" cy="4074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1338" y="2460792"/>
            <a:ext cx="7772400" cy="936096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cs-CZ" dirty="0" smtClean="0"/>
              <a:t>M</a:t>
            </a:r>
            <a:r>
              <a:rPr lang="en-US" dirty="0" smtClean="0"/>
              <a:t>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8132" y="3602038"/>
            <a:ext cx="3685606" cy="580495"/>
          </a:xfrm>
        </p:spPr>
        <p:txBody>
          <a:bodyPr/>
          <a:lstStyle>
            <a:lvl1pPr marL="0" indent="0" algn="l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72" y="423799"/>
            <a:ext cx="1891605" cy="1143847"/>
          </a:xfrm>
          <a:prstGeom prst="rect">
            <a:avLst/>
          </a:prstGeom>
        </p:spPr>
      </p:pic>
      <p:pic>
        <p:nvPicPr>
          <p:cNvPr id="10" name="Picture 2" descr="https://upload.wikimedia.org/wikipedia/en/thumb/8/84/European_Commission.svg/800px-European_Commissio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979"/>
            <a:ext cx="902677" cy="6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148667" y="6219526"/>
            <a:ext cx="3581400" cy="43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This project is supported by the European Commission under the Grant Agreement number: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637261</a:t>
            </a:r>
            <a:r>
              <a:rPr lang="en-US" sz="110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n-US" sz="1108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51338" y="684506"/>
            <a:ext cx="6432061" cy="777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i="1" noProof="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Energy Efficient Ventilated Façades for Optimal Adaptability</a:t>
            </a:r>
            <a:r>
              <a:rPr lang="cs-CZ" sz="2000" b="1" i="1" noProof="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000" b="1" i="1" noProof="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and Heat Exchange enabling low</a:t>
            </a:r>
            <a:r>
              <a:rPr lang="cs-CZ" sz="2000" b="1" i="1" noProof="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000" b="1" i="1" noProof="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energy architectural</a:t>
            </a:r>
            <a:r>
              <a:rPr lang="cs-CZ" sz="2000" b="1" i="1" noProof="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en-US" sz="2000" b="1" i="1" noProof="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concepts for the refurbishment of existing buildings.</a:t>
            </a:r>
            <a:endParaRPr lang="en-GB" sz="2000" b="1" i="1" noProof="0" dirty="0"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4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C9C-8DE8-4548-8A22-6857371CB12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9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C9C-8DE8-4548-8A22-6857371CB12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0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4560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150"/>
            <a:ext cx="7886700" cy="4779963"/>
          </a:xfrm>
        </p:spPr>
        <p:txBody>
          <a:bodyPr/>
          <a:lstStyle>
            <a:lvl1pPr marL="228600" indent="-228600">
              <a:buClr>
                <a:srgbClr val="840511"/>
              </a:buClr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1pPr>
            <a:lvl2pPr>
              <a:buClr>
                <a:srgbClr val="840511"/>
              </a:buCl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C9C-8DE8-4548-8A22-6857371CB12C}" type="datetimeFigureOut">
              <a:rPr lang="en-GB" smtClean="0"/>
              <a:t>30/11/2015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2890" y="5492751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1210733"/>
            <a:ext cx="7886700" cy="0"/>
          </a:xfrm>
          <a:prstGeom prst="line">
            <a:avLst/>
          </a:prstGeom>
          <a:ln w="38100">
            <a:solidFill>
              <a:srgbClr val="8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48" y="316947"/>
            <a:ext cx="1478072" cy="893785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96289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i="1" dirty="0" smtClean="0">
                <a:solidFill>
                  <a:srgbClr val="840511"/>
                </a:solidFill>
              </a:rPr>
              <a:t>- www.e2vent.eu -</a:t>
            </a:r>
            <a:endParaRPr lang="en-GB" sz="1400" i="1" dirty="0">
              <a:solidFill>
                <a:srgbClr val="84051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5388704"/>
            <a:ext cx="1803400" cy="14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6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C9C-8DE8-4548-8A22-6857371CB12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50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C9C-8DE8-4548-8A22-6857371CB12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3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C9C-8DE8-4548-8A22-6857371CB12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6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C9C-8DE8-4548-8A22-6857371CB12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C9C-8DE8-4548-8A22-6857371CB12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C9C-8DE8-4548-8A22-6857371CB12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78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5C9C-8DE8-4548-8A22-6857371CB12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1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5C9C-8DE8-4548-8A22-6857371CB12C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6B86-ED2B-451B-A50B-11421E335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9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://www.e2ven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132" y="2460792"/>
            <a:ext cx="7823201" cy="936096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E2VENT project presentation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7397" y="4551361"/>
            <a:ext cx="3886201" cy="58049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Presenter name, company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38130" y="3970866"/>
            <a:ext cx="3886201" cy="580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/>
              <a:t>Event name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1327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0333" y="1509447"/>
            <a:ext cx="8229600" cy="3722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4051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4051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For further project information please contact: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Visit the project’s website for more information: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			</a:t>
            </a:r>
            <a:r>
              <a:rPr lang="en-GB" sz="2000" dirty="0" smtClean="0">
                <a:hlinkClick r:id="rId2"/>
              </a:rPr>
              <a:t>www.e2vent.eu</a:t>
            </a: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Or </a:t>
            </a:r>
            <a:r>
              <a:rPr lang="en-GB" sz="2000" dirty="0" err="1" smtClean="0"/>
              <a:t>fo</a:t>
            </a:r>
            <a:r>
              <a:rPr lang="cs-CZ" sz="2000" dirty="0" smtClean="0"/>
              <a:t>l</a:t>
            </a:r>
            <a:r>
              <a:rPr lang="en-GB" sz="2000" dirty="0" smtClean="0"/>
              <a:t>low project latest news on social network profiles: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3168914"/>
            <a:ext cx="1150257" cy="11502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4079" y="199798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 smtClean="0"/>
              <a:t>ANTOINE DUGUÉ</a:t>
            </a:r>
            <a:endParaRPr lang="en-US" sz="2000" b="1" dirty="0"/>
          </a:p>
          <a:p>
            <a:r>
              <a:rPr lang="en-US" sz="2000" i="1" dirty="0"/>
              <a:t>Project coordinator </a:t>
            </a:r>
          </a:p>
          <a:p>
            <a:r>
              <a:rPr lang="en-US" sz="2000" dirty="0"/>
              <a:t>Nobatek</a:t>
            </a:r>
          </a:p>
          <a:p>
            <a:r>
              <a:rPr lang="cs-CZ" sz="2000" dirty="0" err="1" smtClean="0"/>
              <a:t>adugue</a:t>
            </a:r>
            <a:r>
              <a:rPr lang="en-US" sz="2000" dirty="0" smtClean="0"/>
              <a:t>@nobatek.com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17" y="5283536"/>
            <a:ext cx="620110" cy="620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49" y="5283535"/>
            <a:ext cx="618067" cy="618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37" y="5235516"/>
            <a:ext cx="719330" cy="7193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51" y="5263806"/>
            <a:ext cx="666586" cy="666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27" y="2792410"/>
            <a:ext cx="555306" cy="555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69" y="2064549"/>
            <a:ext cx="681223" cy="681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9779" y="6422886"/>
            <a:ext cx="89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40511"/>
                </a:solidFill>
              </a:rPr>
              <a:t>Page </a:t>
            </a:r>
            <a:r>
              <a:rPr lang="cs-CZ" sz="1600" dirty="0" smtClean="0">
                <a:solidFill>
                  <a:srgbClr val="840511"/>
                </a:solidFill>
              </a:rPr>
              <a:t>9</a:t>
            </a:r>
            <a:endParaRPr lang="en-GB" sz="1600" dirty="0">
              <a:solidFill>
                <a:srgbClr val="84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E2VENT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47950"/>
            <a:ext cx="7886700" cy="3525573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Call EeB2014-Topic2-H2020</a:t>
            </a:r>
            <a:r>
              <a:rPr lang="en-US" sz="2000" dirty="0"/>
              <a:t>: Adaptable envelopes </a:t>
            </a:r>
            <a:r>
              <a:rPr lang="en-US" sz="2000" dirty="0" smtClean="0"/>
              <a:t>integra</a:t>
            </a:r>
            <a:r>
              <a:rPr lang="cs-CZ" sz="2000" dirty="0" smtClean="0"/>
              <a:t>-</a:t>
            </a:r>
            <a:r>
              <a:rPr lang="en-US" sz="2000" dirty="0" smtClean="0"/>
              <a:t>ted </a:t>
            </a:r>
            <a:r>
              <a:rPr lang="en-US" sz="2000" dirty="0"/>
              <a:t>in building </a:t>
            </a:r>
            <a:r>
              <a:rPr lang="en-US" sz="2000" dirty="0" smtClean="0"/>
              <a:t>refurbishment projects</a:t>
            </a:r>
            <a:r>
              <a:rPr lang="cs-CZ" sz="2000" dirty="0" smtClean="0"/>
              <a:t>.</a:t>
            </a:r>
            <a:endParaRPr lang="cs-CZ" sz="2000" dirty="0" smtClean="0"/>
          </a:p>
          <a:p>
            <a:pPr algn="just"/>
            <a:r>
              <a:rPr lang="en-GB" sz="2000" dirty="0" smtClean="0"/>
              <a:t>E2VENT is 42 months research project funded by European Commission under the </a:t>
            </a:r>
            <a:r>
              <a:rPr lang="en-GB" sz="2000" b="1" dirty="0" smtClean="0"/>
              <a:t>Energy Theme of the Horizon 2020 </a:t>
            </a:r>
            <a:r>
              <a:rPr lang="en-GB" sz="2000" dirty="0" smtClean="0"/>
              <a:t>for research and Technological development.</a:t>
            </a:r>
          </a:p>
          <a:p>
            <a:pPr algn="just"/>
            <a:r>
              <a:rPr lang="en-GB" sz="2000" dirty="0" smtClean="0"/>
              <a:t>Focus on developing an energy efficient ventilated façade system for the refurbishment of existing </a:t>
            </a:r>
            <a:r>
              <a:rPr lang="en-GB" sz="2000" b="1" dirty="0" smtClean="0"/>
              <a:t>residential multi-storey building</a:t>
            </a:r>
            <a:r>
              <a:rPr lang="en-GB" sz="2000" dirty="0" smtClean="0"/>
              <a:t>s, i.e. a modular adaptable system embedding heat exchange and heat storage units to reach optimum energy performance.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b="21473"/>
          <a:stretch/>
        </p:blipFill>
        <p:spPr bwMode="auto">
          <a:xfrm>
            <a:off x="559779" y="1535770"/>
            <a:ext cx="926677" cy="6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b="30216"/>
          <a:stretch/>
        </p:blipFill>
        <p:spPr bwMode="auto">
          <a:xfrm>
            <a:off x="6185857" y="1511594"/>
            <a:ext cx="1206400" cy="6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53799" y="158845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Months </a:t>
            </a:r>
          </a:p>
          <a:p>
            <a:r>
              <a:rPr lang="cs-CZ" sz="1600" dirty="0" smtClean="0"/>
              <a:t>project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91842" y="1585961"/>
            <a:ext cx="1234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Partners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561784"/>
            <a:ext cx="1029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Work</a:t>
            </a:r>
          </a:p>
          <a:p>
            <a:r>
              <a:rPr lang="cs-CZ" sz="1600" dirty="0" smtClean="0"/>
              <a:t>packages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428543" y="1561785"/>
            <a:ext cx="100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Million </a:t>
            </a:r>
          </a:p>
          <a:p>
            <a:r>
              <a:rPr lang="cs-CZ" sz="1600" dirty="0" smtClean="0"/>
              <a:t>budget</a:t>
            </a:r>
            <a:endParaRPr lang="en-US" sz="1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b="19964"/>
          <a:stretch/>
        </p:blipFill>
        <p:spPr bwMode="auto">
          <a:xfrm>
            <a:off x="2418999" y="1479033"/>
            <a:ext cx="654491" cy="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033" y="1438152"/>
            <a:ext cx="906373" cy="7827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9779" y="6422886"/>
            <a:ext cx="89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40511"/>
                </a:solidFill>
              </a:rPr>
              <a:t>Page 1</a:t>
            </a:r>
            <a:endParaRPr lang="en-GB" sz="1600" dirty="0">
              <a:solidFill>
                <a:srgbClr val="840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150"/>
            <a:ext cx="7886700" cy="5056717"/>
          </a:xfrm>
        </p:spPr>
        <p:txBody>
          <a:bodyPr>
            <a:normAutofit/>
          </a:bodyPr>
          <a:lstStyle/>
          <a:p>
            <a:pPr algn="just"/>
            <a:r>
              <a:rPr lang="en-GB" sz="2000" b="1" dirty="0" smtClean="0"/>
              <a:t>Old buildings </a:t>
            </a:r>
            <a:r>
              <a:rPr lang="en-GB" sz="2000" dirty="0" smtClean="0"/>
              <a:t>(vast majority of the building stock) are predominantly of low energy performance and subsequently in need of refurbishment work. </a:t>
            </a:r>
          </a:p>
          <a:p>
            <a:pPr algn="just"/>
            <a:r>
              <a:rPr lang="en-GB" sz="2000" dirty="0" smtClean="0"/>
              <a:t>Within the existing European building stock approximately </a:t>
            </a:r>
            <a:r>
              <a:rPr lang="en-GB" sz="2000" b="1" dirty="0" smtClean="0"/>
              <a:t>34% of the multi-storey residential building </a:t>
            </a:r>
            <a:r>
              <a:rPr lang="en-GB" sz="2000" dirty="0" smtClean="0"/>
              <a:t>stock is built in the </a:t>
            </a:r>
            <a:r>
              <a:rPr lang="en-GB" sz="2000" b="1" dirty="0" smtClean="0"/>
              <a:t>60’s 70’s</a:t>
            </a:r>
            <a:r>
              <a:rPr lang="en-GB" sz="2000" dirty="0" smtClean="0"/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dirty="0" smtClean="0"/>
              <a:t>only few or no requirements for energy efficiency, characterized by:</a:t>
            </a:r>
          </a:p>
          <a:p>
            <a:pPr marL="0" indent="0" algn="just">
              <a:buNone/>
            </a:pPr>
            <a:endParaRPr lang="en-GB" sz="1800" dirty="0" smtClean="0"/>
          </a:p>
          <a:p>
            <a:pPr marL="914400" lvl="2" indent="0" algn="just">
              <a:buClr>
                <a:srgbClr val="002060"/>
              </a:buClr>
              <a:buNone/>
            </a:pPr>
            <a:r>
              <a:rPr lang="en-GB" dirty="0" smtClean="0"/>
              <a:t>	high energy losses through the envelope and 	high energy consumption</a:t>
            </a:r>
          </a:p>
          <a:p>
            <a:pPr marL="914400" lvl="2" indent="0" algn="just">
              <a:buClr>
                <a:srgbClr val="002060"/>
              </a:buClr>
              <a:buNone/>
            </a:pPr>
            <a:r>
              <a:rPr lang="en-GB" dirty="0" smtClean="0"/>
              <a:t>	</a:t>
            </a:r>
            <a:r>
              <a:rPr lang="en-GB" dirty="0"/>
              <a:t>low indoor air quality mostly related to humidity 	that can lead to a deterioration of the health 	of the end user</a:t>
            </a:r>
          </a:p>
          <a:p>
            <a:pPr marL="914400" lvl="2" indent="0" algn="just">
              <a:buClr>
                <a:srgbClr val="002060"/>
              </a:buClr>
              <a:buNone/>
            </a:pPr>
            <a:r>
              <a:rPr lang="en-GB" dirty="0" smtClean="0"/>
              <a:t>	poor aesthetics, and a need for maintenance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779" y="6422886"/>
            <a:ext cx="89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40511"/>
                </a:solidFill>
              </a:rPr>
              <a:t>Page 2</a:t>
            </a:r>
            <a:endParaRPr lang="en-GB" sz="1600" dirty="0">
              <a:solidFill>
                <a:srgbClr val="84051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97" y="3794374"/>
            <a:ext cx="582435" cy="582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29" y="5248876"/>
            <a:ext cx="548569" cy="548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97" y="4493226"/>
            <a:ext cx="540101" cy="5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E2VENT will develop, demonstrate and validate a cost </a:t>
            </a:r>
            <a:r>
              <a:rPr lang="en-US" sz="2000" dirty="0" smtClean="0"/>
              <a:t>effective</a:t>
            </a:r>
            <a:r>
              <a:rPr lang="en-US" sz="2000" dirty="0"/>
              <a:t>, high energy </a:t>
            </a:r>
            <a:r>
              <a:rPr lang="en-US" sz="2000" dirty="0" smtClean="0"/>
              <a:t>efficient</a:t>
            </a:r>
            <a:r>
              <a:rPr lang="en-US" sz="2000" dirty="0"/>
              <a:t>, low </a:t>
            </a:r>
            <a:r>
              <a:rPr lang="en-US" sz="2000" dirty="0" smtClean="0"/>
              <a:t>CO</a:t>
            </a:r>
            <a:r>
              <a:rPr lang="en-US" sz="14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emissions, replicable, low intrusive, systemic approach for </a:t>
            </a:r>
            <a:r>
              <a:rPr lang="en-US" sz="2000" dirty="0" smtClean="0"/>
              <a:t>retrofitting </a:t>
            </a:r>
            <a:r>
              <a:rPr lang="en-US" sz="2000" dirty="0"/>
              <a:t>of residential buildings, able to achieve remarkable energy savings, through the integration of an innovative adaptive ventilated façade system, including: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9779" y="6422886"/>
            <a:ext cx="89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40511"/>
                </a:solidFill>
              </a:rPr>
              <a:t>Page 3</a:t>
            </a:r>
            <a:endParaRPr lang="en-GB" sz="1600" dirty="0">
              <a:solidFill>
                <a:srgbClr val="84051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3480065"/>
            <a:ext cx="7611533" cy="20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4" y="1295928"/>
            <a:ext cx="8071131" cy="4774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9779" y="6422886"/>
            <a:ext cx="89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40511"/>
                </a:solidFill>
              </a:rPr>
              <a:t>Page 4</a:t>
            </a:r>
            <a:endParaRPr lang="en-GB" sz="1600" dirty="0">
              <a:solidFill>
                <a:srgbClr val="84051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29051" y="3530599"/>
            <a:ext cx="193675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E2VENT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8852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7037" r="14534" b="12469"/>
          <a:stretch/>
        </p:blipFill>
        <p:spPr>
          <a:xfrm>
            <a:off x="4665523" y="1964266"/>
            <a:ext cx="3392237" cy="3745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150"/>
            <a:ext cx="7886700" cy="9927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The E2VENT system is an external refurbishment solution with external cladding and air cavity that embeds </a:t>
            </a:r>
            <a:r>
              <a:rPr lang="en-US" sz="1800" dirty="0" smtClean="0"/>
              <a:t>different </a:t>
            </a:r>
            <a:r>
              <a:rPr lang="en-US" sz="1800" dirty="0"/>
              <a:t>breakthrough technologies ensure its high </a:t>
            </a:r>
            <a:r>
              <a:rPr lang="en-US" sz="1800" dirty="0" smtClean="0"/>
              <a:t>efficiency: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2235200"/>
            <a:ext cx="35792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84051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A Smart Modular Heat Recovery Unit </a:t>
            </a:r>
            <a:r>
              <a:rPr lang="en-US" dirty="0"/>
              <a:t>(SMHRU) for the air renewal allows the heat recovery from the extracted air using a double flux exchanger. Indoor Air Quality is ensured while limiting the energy losses</a:t>
            </a:r>
            <a:r>
              <a:rPr lang="en-US" dirty="0" smtClean="0"/>
              <a:t>.</a:t>
            </a:r>
          </a:p>
          <a:p>
            <a:pPr algn="just">
              <a:buClr>
                <a:srgbClr val="840511"/>
              </a:buClr>
            </a:pPr>
            <a:endParaRPr lang="en-US" dirty="0"/>
          </a:p>
          <a:p>
            <a:pPr marL="285750" indent="-285750" algn="just">
              <a:buClr>
                <a:srgbClr val="84051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A Latent Heat Thermal Energy Storage </a:t>
            </a:r>
            <a:r>
              <a:rPr lang="en-US" dirty="0"/>
              <a:t>(LHTES) based on phase change materials will provide a heat storage system for heating and cooling peak saving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779" y="6422886"/>
            <a:ext cx="89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40511"/>
                </a:solidFill>
              </a:rPr>
              <a:t>Page 5</a:t>
            </a:r>
            <a:endParaRPr lang="en-GB" sz="1600" dirty="0">
              <a:solidFill>
                <a:srgbClr val="84051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7511" y="5710025"/>
            <a:ext cx="1827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E2VENT system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63323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151"/>
            <a:ext cx="7886700" cy="1771650"/>
          </a:xfrm>
        </p:spPr>
        <p:txBody>
          <a:bodyPr/>
          <a:lstStyle/>
          <a:p>
            <a:pPr marL="285750" indent="-285750" algn="just"/>
            <a:r>
              <a:rPr lang="en-US" sz="1800" b="1" dirty="0"/>
              <a:t>A smart management </a:t>
            </a:r>
            <a:r>
              <a:rPr lang="en-US" sz="1800" dirty="0"/>
              <a:t>that controls the system on a real time basis targeting optimal performances. It will embed new sensors, communicate with existing systems and recover predicted weather.</a:t>
            </a:r>
          </a:p>
          <a:p>
            <a:pPr marL="285750" indent="-285750" algn="just"/>
            <a:r>
              <a:rPr lang="en-US" sz="1800" b="1" dirty="0"/>
              <a:t>An efficient anchoring system </a:t>
            </a:r>
            <a:r>
              <a:rPr lang="en-US" sz="1800" dirty="0"/>
              <a:t>that limits thermal bridges and allows an easy and durable installation.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9779" y="6422886"/>
            <a:ext cx="89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40511"/>
                </a:solidFill>
              </a:rPr>
              <a:t>Page </a:t>
            </a:r>
            <a:r>
              <a:rPr lang="cs-CZ" sz="1600" dirty="0" smtClean="0">
                <a:solidFill>
                  <a:srgbClr val="840511"/>
                </a:solidFill>
              </a:rPr>
              <a:t>6</a:t>
            </a:r>
            <a:endParaRPr lang="en-GB" sz="1600" dirty="0">
              <a:solidFill>
                <a:srgbClr val="84051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9" y="3080731"/>
            <a:ext cx="3315492" cy="2817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5740" r="8898" b="6869"/>
          <a:stretch/>
        </p:blipFill>
        <p:spPr>
          <a:xfrm>
            <a:off x="4927599" y="3224253"/>
            <a:ext cx="2379135" cy="25484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324" y="5898171"/>
            <a:ext cx="3325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SMHRU Smart Modular Heat Recovery Unit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5898170"/>
            <a:ext cx="3298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LHTES Latent Heat Thermal Energy Storage</a:t>
            </a:r>
          </a:p>
        </p:txBody>
      </p:sp>
    </p:spTree>
    <p:extLst>
      <p:ext uri="{BB962C8B-B14F-4D97-AF65-F5344CB8AC3E}">
        <p14:creationId xmlns:p14="http://schemas.microsoft.com/office/powerpoint/2010/main" val="208865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" y="1955971"/>
            <a:ext cx="5782733" cy="4385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150"/>
            <a:ext cx="3943349" cy="5014383"/>
          </a:xfrm>
        </p:spPr>
        <p:txBody>
          <a:bodyPr>
            <a:normAutofit/>
          </a:bodyPr>
          <a:lstStyle/>
          <a:p>
            <a:pPr algn="just"/>
            <a:r>
              <a:rPr lang="en-GB" sz="1800" dirty="0" smtClean="0"/>
              <a:t>Prototypes performance firstly tested on the future façade test bench of Nobatek</a:t>
            </a:r>
            <a:r>
              <a:rPr lang="cs-CZ" sz="1800" dirty="0" smtClean="0"/>
              <a:t>.</a:t>
            </a:r>
            <a:r>
              <a:rPr lang="en-GB" sz="1800" dirty="0" smtClean="0"/>
              <a:t> </a:t>
            </a:r>
            <a:endParaRPr lang="cs-CZ" sz="1800" dirty="0" smtClean="0"/>
          </a:p>
          <a:p>
            <a:pPr algn="just"/>
            <a:r>
              <a:rPr lang="en-GB" sz="1800" dirty="0" smtClean="0"/>
              <a:t>Two pilot buildings renovated with E2VENT systems</a:t>
            </a:r>
            <a:r>
              <a:rPr lang="cs-CZ" sz="1800" dirty="0" smtClean="0"/>
              <a:t> (</a:t>
            </a:r>
            <a:r>
              <a:rPr lang="en-GB" sz="1800" dirty="0" smtClean="0"/>
              <a:t>Poland</a:t>
            </a:r>
            <a:r>
              <a:rPr lang="cs-CZ" sz="1800" dirty="0" smtClean="0"/>
              <a:t> and </a:t>
            </a:r>
            <a:r>
              <a:rPr lang="en-GB" sz="1800" dirty="0" smtClean="0"/>
              <a:t>Spain</a:t>
            </a:r>
            <a:r>
              <a:rPr lang="cs-CZ" sz="1800" dirty="0" smtClean="0"/>
              <a:t>)</a:t>
            </a:r>
            <a:r>
              <a:rPr lang="en-GB" sz="1800" dirty="0" smtClean="0"/>
              <a:t> in order to test the E2VENT system in two different climates. </a:t>
            </a:r>
            <a:endParaRPr lang="cs-CZ" sz="1800" dirty="0" smtClean="0"/>
          </a:p>
          <a:p>
            <a:pPr algn="just"/>
            <a:r>
              <a:rPr lang="en-GB" sz="1800" dirty="0" smtClean="0"/>
              <a:t>During the monitoring the potential users, financers, and partners will be consulted to develop a solution matching market needs.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9779" y="6422886"/>
            <a:ext cx="89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40511"/>
                </a:solidFill>
              </a:rPr>
              <a:t>Page </a:t>
            </a:r>
            <a:r>
              <a:rPr lang="cs-CZ" sz="1600" dirty="0" smtClean="0">
                <a:solidFill>
                  <a:srgbClr val="840511"/>
                </a:solidFill>
              </a:rPr>
              <a:t>7</a:t>
            </a:r>
            <a:endParaRPr lang="en-GB" sz="1600" dirty="0">
              <a:solidFill>
                <a:srgbClr val="84051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870" y="2914621"/>
            <a:ext cx="2037480" cy="1560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400" y="1361774"/>
            <a:ext cx="2058241" cy="1366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843" y="4704438"/>
            <a:ext cx="2012421" cy="14930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69467" y="3103537"/>
            <a:ext cx="941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Demo building in Burgos, Spain</a:t>
            </a:r>
            <a:endParaRPr lang="en-GB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7594641" y="1358887"/>
            <a:ext cx="1061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Façade test bench of Nobatek with the E2VENT system</a:t>
            </a:r>
            <a:endParaRPr lang="en-GB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4925883" y="5080112"/>
            <a:ext cx="98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Demo </a:t>
            </a:r>
            <a:r>
              <a:rPr lang="en-GB" sz="1400" i="1" dirty="0"/>
              <a:t>building in Gdansk, Poland</a:t>
            </a:r>
          </a:p>
        </p:txBody>
      </p:sp>
    </p:spTree>
    <p:extLst>
      <p:ext uri="{BB962C8B-B14F-4D97-AF65-F5344CB8AC3E}">
        <p14:creationId xmlns:p14="http://schemas.microsoft.com/office/powerpoint/2010/main" val="22089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9779" y="6422886"/>
            <a:ext cx="894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40511"/>
                </a:solidFill>
              </a:rPr>
              <a:t>Page </a:t>
            </a:r>
            <a:r>
              <a:rPr lang="cs-CZ" sz="1600" dirty="0" smtClean="0">
                <a:solidFill>
                  <a:srgbClr val="840511"/>
                </a:solidFill>
              </a:rPr>
              <a:t>8</a:t>
            </a:r>
            <a:endParaRPr lang="en-GB" sz="1600" dirty="0">
              <a:solidFill>
                <a:srgbClr val="84051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06600"/>
            <a:ext cx="7973997" cy="26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02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2764</TotalTime>
  <Words>481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E2VENT project presentation</vt:lpstr>
      <vt:lpstr>E2VENT Project</vt:lpstr>
      <vt:lpstr>Introduction</vt:lpstr>
      <vt:lpstr>Introduction</vt:lpstr>
      <vt:lpstr>Objectives</vt:lpstr>
      <vt:lpstr>Concept</vt:lpstr>
      <vt:lpstr>Concept</vt:lpstr>
      <vt:lpstr>Demonstration</vt:lpstr>
      <vt:lpstr>Partners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Novotna</dc:creator>
  <cp:lastModifiedBy>Petra Novotna</cp:lastModifiedBy>
  <cp:revision>20</cp:revision>
  <dcterms:created xsi:type="dcterms:W3CDTF">2015-11-20T20:21:05Z</dcterms:created>
  <dcterms:modified xsi:type="dcterms:W3CDTF">2015-11-30T21:43:19Z</dcterms:modified>
</cp:coreProperties>
</file>